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9" r:id="rId14"/>
    <p:sldId id="277" r:id="rId15"/>
    <p:sldId id="278" r:id="rId16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94641" autoAdjust="0"/>
  </p:normalViewPr>
  <p:slideViewPr>
    <p:cSldViewPr snapToGrid="0">
      <p:cViewPr>
        <p:scale>
          <a:sx n="60" d="100"/>
          <a:sy n="60" d="100"/>
        </p:scale>
        <p:origin x="1411" y="4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Conceitos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6ABE9384-859D-4C4C-B983-2B1E39A8B348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Projeto GPT (Gestos para Todos)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algn="just" rtl="0">
            <a:lnSpc>
              <a:spcPct val="100000"/>
            </a:lnSpc>
          </a:pPr>
          <a:endParaRPr lang="pt-PT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X="-25929" custLinFactNeighborY="-1788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LinFactNeighborX="-15991" custLinFactNeighborY="-397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 custScaleX="109132" custLinFactNeighborX="-14775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ScaleX="104270" custLinFactNeighborX="-5099" custLinFactNeighborY="397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79735" y="0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48513" y="250191"/>
          <a:ext cx="596816" cy="5968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606494" y="0"/>
          <a:ext cx="35462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Conceitos</a:t>
          </a:r>
        </a:p>
      </dsp:txBody>
      <dsp:txXfrm>
        <a:off x="606494" y="0"/>
        <a:ext cx="3546265" cy="1085120"/>
      </dsp:txXfrm>
    </dsp:sp>
    <dsp:sp modelId="{5DD1A591-E379-4123-AFEF-0E0E1C78A6C8}">
      <dsp:nvSpPr>
        <dsp:cNvPr id="0" name=""/>
        <dsp:cNvSpPr/>
      </dsp:nvSpPr>
      <dsp:spPr>
        <a:xfrm>
          <a:off x="-79735" y="13624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48513" y="1606591"/>
          <a:ext cx="596816" cy="596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487694" y="1362439"/>
          <a:ext cx="3870110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Projeto GPT (Gestos para Todos)</a:t>
          </a:r>
        </a:p>
      </dsp:txBody>
      <dsp:txXfrm>
        <a:off x="487694" y="1362439"/>
        <a:ext cx="3870110" cy="1085120"/>
      </dsp:txXfrm>
    </dsp:sp>
    <dsp:sp modelId="{B231036C-5FBE-4605-8393-F1B6359EE169}">
      <dsp:nvSpPr>
        <dsp:cNvPr id="0" name=""/>
        <dsp:cNvSpPr/>
      </dsp:nvSpPr>
      <dsp:spPr>
        <a:xfrm>
          <a:off x="-79735" y="27188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48513" y="2962991"/>
          <a:ext cx="596816" cy="596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17041" y="2724878"/>
          <a:ext cx="3697691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just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500" kern="1200" noProof="0" dirty="0"/>
        </a:p>
      </dsp:txBody>
      <dsp:txXfrm>
        <a:off x="917041" y="2724878"/>
        <a:ext cx="3697691" cy="1085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2458C3-F718-4FC2-841C-620449F3FB72}" type="datetime1">
              <a:rPr lang="pt-PT" smtClean="0"/>
              <a:t>13/07/2022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92E83-BC39-4E1D-B9F6-AF3286564D93}" type="datetime1">
              <a:rPr lang="pt-PT" smtClean="0"/>
              <a:pPr/>
              <a:t>13/07/2022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7BA4B3-0163-408B-AEF0-C495506D532B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749FF-3DDB-4B54-8561-C6C8DB00D34D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8F857F-BA72-42E1-81FA-9F78B4146A02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4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5E235-551A-4317-956A-6799DEE58A35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0BCDD3-FC76-427E-85B4-BDC2E1DC2AC3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91339-10FB-4631-9B6C-9655013B4FF7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2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1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B0344-EA14-427F-8EC1-5E05FFD861B8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009DE8-58A4-4326-915A-A4A8ACCF0ED1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0EBD6-3DC5-44B1-8816-87D95647860C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E6094D-16D4-4F1A-9EAF-D87677481942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217AC-02DB-4422-8072-845BF7CDD9EF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4F405A-0157-47D2-BB76-80C5B2E9E84C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22B9A-9FF6-4C3D-BD9A-38073590BEA4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3AF7A-9EED-4D21-A7C3-12A5F2D2724B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47A9A-1760-4E3D-AD8E-6F816AEB3444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AA3E8-6AF7-4210-A806-C2FC96C59AE4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5E616D-BBBB-49E2-87A4-5CF340D4B6E7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1ABD0D18-27FA-4994-9146-3BF06EA39114}" type="datetime1">
              <a:rPr lang="pt-PT" noProof="0" smtClean="0"/>
              <a:t>13/07/2022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gaçõe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Autofit/>
          </a:bodyPr>
          <a:lstStyle/>
          <a:p>
            <a:pPr algn="ctr" rtl="0"/>
            <a:r>
              <a:rPr lang="pt-PT" sz="5400" dirty="0"/>
              <a:t>Estudo de Incorporação de Acessibilidade em Realidade Virtual e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 fontScale="70000" lnSpcReduction="20000"/>
          </a:bodyPr>
          <a:lstStyle/>
          <a:p>
            <a:pPr algn="ctr" rtl="0"/>
            <a:r>
              <a:rPr lang="pt-PT" dirty="0"/>
              <a:t>Laboratório de Projeto em Engenharia Informática</a:t>
            </a:r>
          </a:p>
          <a:p>
            <a:pPr algn="ctr" rtl="0"/>
            <a:r>
              <a:rPr lang="pt-PT" dirty="0"/>
              <a:t>2º Semestre | 2021-2022</a:t>
            </a:r>
          </a:p>
          <a:p>
            <a:pPr algn="ctr" rtl="0"/>
            <a:r>
              <a:rPr lang="pt-PT" dirty="0"/>
              <a:t>Eduardo Chaves (70611) e João Rodrigues (70579)</a:t>
            </a:r>
          </a:p>
          <a:p>
            <a:pPr rtl="0"/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636A9E0-3D82-F2C9-5C9B-1E065744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/>
          <a:p>
            <a:r>
              <a:rPr lang="en-US" dirty="0" err="1"/>
              <a:t>Mão</a:t>
            </a:r>
            <a:r>
              <a:rPr lang="en-US" dirty="0"/>
              <a:t> 3D &amp; Bones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2D06AE-A8F4-D9FE-1C81-A625ECFA5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1237" y="3657600"/>
            <a:ext cx="5084763" cy="1828800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Inicialmente efetuamos o download de uma mão 3D online, à qual, através do Blender conseguimos criar e associar </a:t>
            </a:r>
            <a:r>
              <a:rPr lang="pt-PT" dirty="0" err="1"/>
              <a:t>bones</a:t>
            </a:r>
            <a:r>
              <a:rPr lang="pt-PT" dirty="0"/>
              <a:t> (ossos) à mão 3D, permitindo modelá-la de forma a criar os gestos do abecedário da LGP.</a:t>
            </a:r>
          </a:p>
          <a:p>
            <a:endParaRPr lang="en-US" dirty="0"/>
          </a:p>
        </p:txBody>
      </p:sp>
      <p:pic>
        <p:nvPicPr>
          <p:cNvPr id="10" name="Imagem 9" descr="Uma imagem com parede, interior, luvas&#10;&#10;Descrição gerada automaticamente">
            <a:extLst>
              <a:ext uri="{FF2B5EF4-FFF2-40B4-BE49-F238E27FC236}">
                <a16:creationId xmlns:a16="http://schemas.microsoft.com/office/drawing/2014/main" id="{967DEEDB-DDD6-DC1E-5B7A-C9875EACB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31"/>
          <a:stretch/>
        </p:blipFill>
        <p:spPr>
          <a:xfrm>
            <a:off x="7133565" y="1466061"/>
            <a:ext cx="3568602" cy="4383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6064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8F9C077-3403-D371-0B3E-3372D59C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Demonstração</a:t>
            </a:r>
            <a:endParaRPr lang="en-US" dirty="0"/>
          </a:p>
        </p:txBody>
      </p:sp>
      <p:pic>
        <p:nvPicPr>
          <p:cNvPr id="5" name="video-1657532766">
            <a:hlinkClick r:id="" action="ppaction://media"/>
            <a:extLst>
              <a:ext uri="{FF2B5EF4-FFF2-40B4-BE49-F238E27FC236}">
                <a16:creationId xmlns:a16="http://schemas.microsoft.com/office/drawing/2014/main" id="{76E0E9EC-1416-EDC3-D720-180FAD9772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885" y="1853248"/>
            <a:ext cx="4656996" cy="2561590"/>
          </a:xfrm>
          <a:noFill/>
        </p:spPr>
      </p:pic>
    </p:spTree>
    <p:extLst>
      <p:ext uri="{BB962C8B-B14F-4D97-AF65-F5344CB8AC3E}">
        <p14:creationId xmlns:p14="http://schemas.microsoft.com/office/powerpoint/2010/main" val="38094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8943E-4CE9-E1F0-91FD-9502209A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Considerações Finais</a:t>
            </a:r>
          </a:p>
        </p:txBody>
      </p:sp>
      <p:pic>
        <p:nvPicPr>
          <p:cNvPr id="1026" name="Picture 2" descr="Premium Vector | Hand shake handshake of business man or businessmen  shaking hands as success partnership deal concept illustration isolated on  white background clipart">
            <a:extLst>
              <a:ext uri="{FF2B5EF4-FFF2-40B4-BE49-F238E27FC236}">
                <a16:creationId xmlns:a16="http://schemas.microsoft.com/office/drawing/2014/main" id="{C1968ED1-2CE1-CFCD-81BA-9C62083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709" y="1331118"/>
            <a:ext cx="4195763" cy="4195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57F1E3-A1A6-DAB0-AEF0-BD542D1A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5846945" cy="4200245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PT" sz="1700" dirty="0"/>
              <a:t>Consideramos que através do desenvolvimento do nosso projeto conseguimos propor uma solução válida para combater a barreira que existe na nossa sociedade e o seu conhecimento da língua gestual. </a:t>
            </a:r>
          </a:p>
          <a:p>
            <a:pPr algn="just">
              <a:lnSpc>
                <a:spcPct val="90000"/>
              </a:lnSpc>
            </a:pPr>
            <a:r>
              <a:rPr lang="pt-PT" sz="1700" dirty="0"/>
              <a:t>Criamos uma aplicação de fácil acessibilidade e interação que esperamos ser capaz de auxiliar no processo da aprendizagem da língua gestual portuguesa. </a:t>
            </a:r>
          </a:p>
          <a:p>
            <a:pPr algn="just">
              <a:lnSpc>
                <a:spcPct val="90000"/>
              </a:lnSpc>
            </a:pPr>
            <a:r>
              <a:rPr lang="pt-PT" sz="1700" dirty="0"/>
              <a:t>Isto ainda é um projeto em desenvolvimento pois ainda há muitos aspetos a melhorar e a serem desenvolvidos.</a:t>
            </a:r>
          </a:p>
          <a:p>
            <a:pPr>
              <a:lnSpc>
                <a:spcPct val="90000"/>
              </a:lnSpc>
            </a:pPr>
            <a:endParaRPr lang="pt-PT" sz="1700" dirty="0"/>
          </a:p>
          <a:p>
            <a:pPr>
              <a:lnSpc>
                <a:spcPct val="90000"/>
              </a:lnSpc>
            </a:pPr>
            <a:endParaRPr lang="pt-PT" sz="1700" dirty="0"/>
          </a:p>
        </p:txBody>
      </p:sp>
    </p:spTree>
    <p:extLst>
      <p:ext uri="{BB962C8B-B14F-4D97-AF65-F5344CB8AC3E}">
        <p14:creationId xmlns:p14="http://schemas.microsoft.com/office/powerpoint/2010/main" val="113883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Qual é o Objetivo?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Posição de Conteúdo 3" descr="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360708"/>
              </p:ext>
            </p:extLst>
          </p:nvPr>
        </p:nvGraphicFramePr>
        <p:xfrm>
          <a:off x="650667" y="2418735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DCB7FF85-6B48-E409-2E2A-1D650D5FB726}"/>
              </a:ext>
            </a:extLst>
          </p:cNvPr>
          <p:cNvSpPr txBox="1"/>
          <p:nvPr/>
        </p:nvSpPr>
        <p:spPr>
          <a:xfrm>
            <a:off x="650668" y="2630790"/>
            <a:ext cx="887105" cy="586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8ED7D0-048D-2E98-8283-4D1C2D4F1845}"/>
              </a:ext>
            </a:extLst>
          </p:cNvPr>
          <p:cNvSpPr txBox="1"/>
          <p:nvPr/>
        </p:nvSpPr>
        <p:spPr>
          <a:xfrm>
            <a:off x="762126" y="4030307"/>
            <a:ext cx="775648" cy="586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744DE7-0713-E3B8-780B-159F57DB3283}"/>
              </a:ext>
            </a:extLst>
          </p:cNvPr>
          <p:cNvSpPr txBox="1"/>
          <p:nvPr/>
        </p:nvSpPr>
        <p:spPr>
          <a:xfrm>
            <a:off x="762126" y="5429824"/>
            <a:ext cx="775648" cy="586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3DFBBB-AB92-45E4-ADCB-2EA2B791FA1F}"/>
              </a:ext>
            </a:extLst>
          </p:cNvPr>
          <p:cNvSpPr txBox="1"/>
          <p:nvPr/>
        </p:nvSpPr>
        <p:spPr>
          <a:xfrm>
            <a:off x="420058" y="5086572"/>
            <a:ext cx="52632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noProof="0" dirty="0"/>
              <a:t>Ensino da língua gestual portuguesa para </a:t>
            </a:r>
          </a:p>
          <a:p>
            <a:pPr algn="ctr"/>
            <a:r>
              <a:rPr lang="pt-PT" sz="1600" noProof="0" dirty="0"/>
              <a:t>crianças surdas, de uma forma acessível </a:t>
            </a:r>
          </a:p>
          <a:p>
            <a:pPr algn="ctr"/>
            <a:r>
              <a:rPr lang="pt-PT" sz="1600" noProof="0" dirty="0"/>
              <a:t>através da incorporação da RA e da RV </a:t>
            </a:r>
          </a:p>
          <a:p>
            <a:pPr algn="ctr"/>
            <a:r>
              <a:rPr lang="pt-PT" sz="1600" noProof="0" dirty="0"/>
              <a:t>numa aplicação mobile.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42C21-844A-88C7-DBB2-B313C41D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Conceito - Acessibilidade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54C1AF-1931-E8DC-A30E-90DFBBB72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5689374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acessibilidade digital é definida através do desenvolvimento de TIC que sejam fáceis de aceder e usar independentemente das capacidades do utilizador, do equipamento ou do ambiente em que é feita a interação.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512D48-55FF-20E7-E796-E618238A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27" y="1328877"/>
            <a:ext cx="4200245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476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62D017E-9C01-B8CE-E6B7-73EA204C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                          Virtual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F2E10C-1495-6E7F-5A5D-CE32D7CC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26720"/>
            <a:ext cx="4396339" cy="2934556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A147D7-8241-B1FB-44A7-0317AE0AE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7639" y="2781806"/>
            <a:ext cx="57682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uma tecnologia de interface entre um utilizador e um sistema operacional através de recursos gráficos 3D cujo objetivo é criar a sensação de imersão num ambiente virtual diferente do real.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3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4A64E0-5373-3C45-729F-2E3784E7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C7E91B-BE0A-0168-42F5-1B8269690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055" y="2104118"/>
            <a:ext cx="5253945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a integração de elementos ou informações virtuais no mundo real utilizando, por exemplo uma câmara juntamente com o uso de sensores de movimento.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A3516D-8CE2-7AAE-6537-254877D5C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1" r="15371" b="-1"/>
          <a:stretch/>
        </p:blipFill>
        <p:spPr>
          <a:xfrm>
            <a:off x="6719643" y="1853248"/>
            <a:ext cx="4396341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446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2BAF014D-B611-6FE1-3227-2AECA79D7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79" t="9505" r="2350" b="7124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10" name="Título 4">
            <a:extLst>
              <a:ext uri="{FF2B5EF4-FFF2-40B4-BE49-F238E27FC236}">
                <a16:creationId xmlns:a16="http://schemas.microsoft.com/office/drawing/2014/main" id="{CAE27C5B-F1ED-9D66-F5EB-25C61922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915371"/>
            <a:ext cx="9404723" cy="1400530"/>
          </a:xfrm>
        </p:spPr>
        <p:txBody>
          <a:bodyPr/>
          <a:lstStyle/>
          <a:p>
            <a:pPr algn="ctr"/>
            <a:r>
              <a:rPr lang="pt-PT" dirty="0"/>
              <a:t>Projeto - GPT</a:t>
            </a:r>
            <a:br>
              <a:rPr lang="pt-PT" dirty="0"/>
            </a:br>
            <a:r>
              <a:rPr lang="pt-PT" dirty="0"/>
              <a:t>Gestos Para Todos</a:t>
            </a:r>
          </a:p>
        </p:txBody>
      </p:sp>
    </p:spTree>
    <p:extLst>
      <p:ext uri="{BB962C8B-B14F-4D97-AF65-F5344CB8AC3E}">
        <p14:creationId xmlns:p14="http://schemas.microsoft.com/office/powerpoint/2010/main" val="244546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9C695-3F77-21B8-9694-548C1460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D3DD56-2C45-4692-C067-C5D30C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653" y="1853248"/>
            <a:ext cx="7331003" cy="4195481"/>
          </a:xfrm>
        </p:spPr>
        <p:txBody>
          <a:bodyPr/>
          <a:lstStyle/>
          <a:p>
            <a:pPr algn="just"/>
            <a:r>
              <a:rPr lang="pt-PT" sz="1800" dirty="0"/>
              <a:t>Para o funcionamento da aplicação mobile, é necessário através da câmara, fazer o scan às cartas para ser projetado na tela em RA o gesto correspondente a cada carta.</a:t>
            </a:r>
          </a:p>
          <a:p>
            <a:pPr algn="just"/>
            <a:r>
              <a:rPr lang="pt-PT" sz="1800" dirty="0"/>
              <a:t>Em cada carta está uma letra do abecedário (Amarelo – Vogais, Azul – Consoantes e Laranja – Estrangeiras) que irá apresentar o respetivo gesto. </a:t>
            </a:r>
          </a:p>
          <a:p>
            <a:pPr algn="just"/>
            <a:r>
              <a:rPr lang="pt-PT" sz="1800" dirty="0"/>
              <a:t>Queremos deixar uma nota de agradecimento a duas alunas do curso de Comunicação e Multimédia, Ana Morais e a Maria João, que criaram o design das cartas e LOGO.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62921C-F6DA-A568-C3AE-55EC6DCD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280" y="1853247"/>
            <a:ext cx="1025016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E90977-0612-C363-09F6-947688F8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982" y="1853247"/>
            <a:ext cx="1057948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43E0C9-97AC-B799-E49B-4568F8002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280" y="3819415"/>
            <a:ext cx="1062064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D0A147-9619-F8C3-4860-AAD4B90F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982" y="3819415"/>
            <a:ext cx="1057948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8840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7FEFE-E84B-FF04-EEFA-D9B95736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Aplicação Mobile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CE1692-A006-5362-E02F-C995A09CE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4" y="2042076"/>
            <a:ext cx="60730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mobile foi desenvolvida através da plataforma UNITY com o auxilio do kit de desenvolvimento de software de RA para dispositivos móveis, </a:t>
            </a:r>
            <a:r>
              <a:rPr lang="pt-PT" dirty="0" err="1"/>
              <a:t>Vuforia</a:t>
            </a:r>
            <a:r>
              <a:rPr lang="pt-PT" dirty="0"/>
              <a:t>, sendo que a modelação do formato das mãos foi realizada no Blender.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4EA46B-881D-66F2-0E47-B05F36D2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54"/>
          <a:stretch/>
        </p:blipFill>
        <p:spPr bwMode="auto">
          <a:xfrm>
            <a:off x="899472" y="1516194"/>
            <a:ext cx="4109255" cy="4051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09DF87-DC1C-D0F0-3F5A-32A1611F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84" y="3908879"/>
            <a:ext cx="1555843" cy="16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5ED6D7-DAFC-BF91-4D14-6AF0D6BD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VUFORIA TARGET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89E1F6-4C77-7D79-221F-AEDBBDDB3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637088" cy="196532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quando faz o scan das cartas procura os pontos de referência da carta para depois puder demonstrar o gesto que lhe está associado.</a:t>
            </a:r>
          </a:p>
          <a:p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DA3B9B-C000-4A4C-A855-C67581A52F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762" r="2334"/>
          <a:stretch/>
        </p:blipFill>
        <p:spPr bwMode="auto">
          <a:xfrm>
            <a:off x="7269795" y="1459192"/>
            <a:ext cx="2511937" cy="4200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1732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06_TF78884036_Win32" id="{6AAD1459-4B68-4B72-B642-4DE2B4225E4B}" vid="{6C776961-049D-4BD3-BA8C-81F98F94322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805</TotalTime>
  <Words>464</Words>
  <Application>Microsoft Office PowerPoint</Application>
  <PresentationFormat>Ecrã Panorâmico</PresentationFormat>
  <Paragraphs>36</Paragraphs>
  <Slides>12</Slides>
  <Notes>2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Ião</vt:lpstr>
      <vt:lpstr>Estudo de Incorporação de Acessibilidade em Realidade Virtual e Aumentada</vt:lpstr>
      <vt:lpstr>Qual é o Objetivo?</vt:lpstr>
      <vt:lpstr>Conceito - Acessibilidade</vt:lpstr>
      <vt:lpstr>Conceito – Realidade                           Virtual</vt:lpstr>
      <vt:lpstr>Conceito – Realidade Aumentada</vt:lpstr>
      <vt:lpstr>Projeto - GPT Gestos Para Todos</vt:lpstr>
      <vt:lpstr>Cartas</vt:lpstr>
      <vt:lpstr>Aplicação Mobile</vt:lpstr>
      <vt:lpstr>VUFORIA TARGET</vt:lpstr>
      <vt:lpstr>Mão 3D &amp; Bones</vt:lpstr>
      <vt:lpstr>Demonstração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de Incorporação de Acessibilidade em Realidade Virtual e Aumentada</dc:title>
  <dc:creator>EDUARDO MANUEL AFONSO CHAVES</dc:creator>
  <cp:lastModifiedBy>EDUARDO MANUEL AFONSO CHAVES</cp:lastModifiedBy>
  <cp:revision>20</cp:revision>
  <dcterms:created xsi:type="dcterms:W3CDTF">2022-07-11T14:36:18Z</dcterms:created>
  <dcterms:modified xsi:type="dcterms:W3CDTF">2022-07-13T01:24:10Z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